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059"/>
    <a:srgbClr val="FFE04E"/>
    <a:srgbClr val="8C2784"/>
    <a:srgbClr val="FFCB29"/>
    <a:srgbClr val="FFFFFF"/>
    <a:srgbClr val="5DA67B"/>
    <a:srgbClr val="C00000"/>
    <a:srgbClr val="F05C7C"/>
    <a:srgbClr val="5284C3"/>
    <a:srgbClr val="0D5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66" d="100"/>
          <a:sy n="66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25.19</c:v>
                </c:pt>
                <c:pt idx="1">
                  <c:v>9.81</c:v>
                </c:pt>
                <c:pt idx="2">
                  <c:v>9.65</c:v>
                </c:pt>
                <c:pt idx="3">
                  <c:v>16.68</c:v>
                </c:pt>
                <c:pt idx="4">
                  <c:v>18.47</c:v>
                </c:pt>
                <c:pt idx="5">
                  <c:v>6.01</c:v>
                </c:pt>
                <c:pt idx="6">
                  <c:v>1.17</c:v>
                </c:pt>
                <c:pt idx="7">
                  <c:v>8.19</c:v>
                </c:pt>
                <c:pt idx="8">
                  <c:v>3.54</c:v>
                </c:pt>
                <c:pt idx="9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9-4B64-8ECF-C92E256D14DB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9-4B64-8ECF-C92E256D14DB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9-4B64-8ECF-C92E256D14DB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9-4B64-8ECF-C92E256D14DB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9-4B64-8ECF-C92E256D14DB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9-4B64-8ECF-C92E256D14DB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9-4B64-8ECF-C92E256D14DB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9-4B64-8ECF-C92E256D14DB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9-4B64-8ECF-C92E256D14DB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9-4B64-8ECF-C92E256D14DB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25.19</c:v>
                </c:pt>
                <c:pt idx="1">
                  <c:v>9.81</c:v>
                </c:pt>
                <c:pt idx="2">
                  <c:v>9.65</c:v>
                </c:pt>
                <c:pt idx="3">
                  <c:v>16.68</c:v>
                </c:pt>
                <c:pt idx="4">
                  <c:v>18.47</c:v>
                </c:pt>
                <c:pt idx="5">
                  <c:v>6.01</c:v>
                </c:pt>
                <c:pt idx="6">
                  <c:v>1.17</c:v>
                </c:pt>
                <c:pt idx="7">
                  <c:v>8.19</c:v>
                </c:pt>
                <c:pt idx="8">
                  <c:v>3.54</c:v>
                </c:pt>
                <c:pt idx="9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EE9-4B64-8ECF-C92E256D1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chart" Target="../charts/chart2.xml"/><Relationship Id="rId3" Type="http://schemas.openxmlformats.org/officeDocument/2006/relationships/image" Target="../media/image10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4to Trimestre 2024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02" y="7119586"/>
            <a:ext cx="8100762" cy="1503554"/>
          </a:xfrm>
          <a:prstGeom prst="rect">
            <a:avLst/>
          </a:prstGeom>
        </p:spPr>
      </p:pic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98774" y="1107627"/>
            <a:ext cx="5998181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25.19 %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7" name="Grupo 206"/>
          <p:cNvGrpSpPr/>
          <p:nvPr/>
        </p:nvGrpSpPr>
        <p:grpSpPr>
          <a:xfrm>
            <a:off x="92587" y="2308031"/>
            <a:ext cx="6004368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16.68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98873" y="4793778"/>
            <a:ext cx="6004367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0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6.01 %</a:t>
              </a: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98335" y="1706483"/>
            <a:ext cx="59986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18.47 %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92587" y="2925472"/>
            <a:ext cx="5998621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0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9.81 %</a:t>
                </a: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98870" y="4170548"/>
            <a:ext cx="6004370" cy="585000"/>
            <a:chOff x="-69426" y="426544"/>
            <a:chExt cx="6110704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96184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0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8.19 %</a:t>
              </a: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94308" y="5410326"/>
            <a:ext cx="6000394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Desarrollo 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03.54  %</a:t>
              </a: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98335" y="6644648"/>
            <a:ext cx="5984273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01.17 %</a:t>
              </a: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100" b="1" dirty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02196" y="3539744"/>
            <a:ext cx="6004366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09.65 %</a:t>
                </a: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" name="Grupo 2"/>
          <p:cNvGrpSpPr/>
          <p:nvPr/>
        </p:nvGrpSpPr>
        <p:grpSpPr>
          <a:xfrm>
            <a:off x="98803" y="6033503"/>
            <a:ext cx="5984866" cy="585000"/>
            <a:chOff x="100234" y="5470018"/>
            <a:chExt cx="5901117" cy="5850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106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	</a:t>
                  </a:r>
                  <a:r>
                    <a:rPr lang="es-MX" sz="1200" b="1" dirty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y Preservación Ambiental</a:t>
                  </a:r>
                </a:p>
              </p:txBody>
            </p:sp>
            <p:sp>
              <p:nvSpPr>
                <p:cNvPr id="107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01.29 %</a:t>
                  </a:r>
                </a:p>
              </p:txBody>
            </p:sp>
          </p:grp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99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3"/>
          <p:cNvGrpSpPr/>
          <p:nvPr/>
        </p:nvGrpSpPr>
        <p:grpSpPr>
          <a:xfrm>
            <a:off x="6383356" y="1261703"/>
            <a:ext cx="5696647" cy="5885602"/>
            <a:chOff x="6618930" y="1056179"/>
            <a:chExt cx="5696647" cy="5885602"/>
          </a:xfrm>
        </p:grpSpPr>
        <p:grpSp>
          <p:nvGrpSpPr>
            <p:cNvPr id="48" name="Grupo 47"/>
            <p:cNvGrpSpPr/>
            <p:nvPr/>
          </p:nvGrpSpPr>
          <p:grpSpPr>
            <a:xfrm>
              <a:off x="6618930" y="1601805"/>
              <a:ext cx="5696647" cy="5339976"/>
              <a:chOff x="6537376" y="1653450"/>
              <a:chExt cx="5696647" cy="5339976"/>
            </a:xfrm>
          </p:grpSpPr>
          <p:grpSp>
            <p:nvGrpSpPr>
              <p:cNvPr id="104" name="Grupo 103"/>
              <p:cNvGrpSpPr/>
              <p:nvPr/>
            </p:nvGrpSpPr>
            <p:grpSpPr>
              <a:xfrm>
                <a:off x="6537376" y="1653450"/>
                <a:ext cx="5696647" cy="5339976"/>
                <a:chOff x="6069504" y="935528"/>
                <a:chExt cx="5380804" cy="5090743"/>
              </a:xfrm>
            </p:grpSpPr>
            <p:grpSp>
              <p:nvGrpSpPr>
                <p:cNvPr id="111" name="Grupo 110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4" cy="5090743"/>
                  <a:chOff x="4689665" y="1502767"/>
                  <a:chExt cx="5380804" cy="5090743"/>
                </a:xfrm>
              </p:grpSpPr>
              <p:graphicFrame>
                <p:nvGraphicFramePr>
                  <p:cNvPr id="121" name="Gráfico 120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399855615"/>
                      </p:ext>
                    </p:extLst>
                  </p:nvPr>
                </p:nvGraphicFramePr>
                <p:xfrm>
                  <a:off x="4726589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122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124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2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987054" y="1682649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9717355" y="5056353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475063" y="2269546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223592" y="1422975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8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215005" y="4813144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20386525">
                <a:off x="6756945" y="4681429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553727" y="1762056"/>
                <a:ext cx="427756" cy="429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553727" y="6396829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862290" y="2195219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8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043914" y="1056179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D33362A2-EE56-41B5-BC80-751CF4BB51E4}"/>
              </a:ext>
            </a:extLst>
          </p:cNvPr>
          <p:cNvSpPr txBox="1"/>
          <p:nvPr/>
        </p:nvSpPr>
        <p:spPr>
          <a:xfrm>
            <a:off x="5033" y="8614741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04 de febrero de 2025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upo 273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11939" y="3563164"/>
            <a:ext cx="6004366" cy="585000"/>
            <a:chOff x="-8802" y="1052267"/>
            <a:chExt cx="5946587" cy="585000"/>
          </a:xfrm>
        </p:grpSpPr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79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280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09.65 %</a:t>
                </a:r>
              </a:p>
            </p:txBody>
          </p:sp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77" name="Elipse 276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78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6" name="Grupo 195"/>
          <p:cNvGrpSpPr/>
          <p:nvPr/>
        </p:nvGrpSpPr>
        <p:grpSpPr>
          <a:xfrm>
            <a:off x="114530" y="2963922"/>
            <a:ext cx="5998621" cy="585000"/>
            <a:chOff x="3535400" y="7076606"/>
            <a:chExt cx="5901120" cy="585000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199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y urbanización</a:t>
                </a:r>
              </a:p>
            </p:txBody>
          </p:sp>
          <p:sp>
            <p:nvSpPr>
              <p:cNvPr id="200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09.81 %</a:t>
                </a:r>
              </a:p>
            </p:txBody>
          </p:sp>
          <p:sp>
            <p:nvSpPr>
              <p:cNvPr id="243" name="Elipse 242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9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Al 4to Trimestre 2024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04 de febrero de 2025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18946" y="1167183"/>
            <a:ext cx="5998181" cy="585000"/>
            <a:chOff x="0" y="1718899"/>
            <a:chExt cx="5938015" cy="585000"/>
          </a:xfrm>
        </p:grpSpPr>
        <p:sp>
          <p:nvSpPr>
            <p:cNvPr id="173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174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25.19 %</a:t>
              </a:r>
            </a:p>
          </p:txBody>
        </p:sp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176" name="Elipse 175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7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8" name="Grupo 177"/>
          <p:cNvGrpSpPr/>
          <p:nvPr/>
        </p:nvGrpSpPr>
        <p:grpSpPr>
          <a:xfrm>
            <a:off x="118946" y="2364652"/>
            <a:ext cx="6004368" cy="585000"/>
            <a:chOff x="232031" y="6749185"/>
            <a:chExt cx="5901120" cy="585000"/>
          </a:xfrm>
        </p:grpSpPr>
        <p:grpSp>
          <p:nvGrpSpPr>
            <p:cNvPr id="179" name="Grupo 178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181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Carreteras, caminos y puentes </a:t>
                </a:r>
              </a:p>
            </p:txBody>
          </p:sp>
          <p:sp>
            <p:nvSpPr>
              <p:cNvPr id="182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16.68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0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8784" y="4760787"/>
            <a:ext cx="6004367" cy="585000"/>
            <a:chOff x="-72751" y="3038302"/>
            <a:chExt cx="6008863" cy="585000"/>
          </a:xfrm>
        </p:grpSpPr>
        <p:sp>
          <p:nvSpPr>
            <p:cNvPr id="185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Potable, Alcantarillado y Saneamiento</a:t>
              </a:r>
            </a:p>
          </p:txBody>
        </p:sp>
        <p:sp>
          <p:nvSpPr>
            <p:cNvPr id="186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08.19 %</a:t>
              </a:r>
            </a:p>
          </p:txBody>
        </p:sp>
        <p:grpSp>
          <p:nvGrpSpPr>
            <p:cNvPr id="187" name="Grupo 186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9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0" name="Grupo 189"/>
          <p:cNvGrpSpPr/>
          <p:nvPr/>
        </p:nvGrpSpPr>
        <p:grpSpPr>
          <a:xfrm>
            <a:off x="118946" y="1766125"/>
            <a:ext cx="5998620" cy="585000"/>
            <a:chOff x="232032" y="4666160"/>
            <a:chExt cx="5901120" cy="585000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193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Educación, cultura y deporte </a:t>
                </a:r>
              </a:p>
            </p:txBody>
          </p:sp>
          <p:sp>
            <p:nvSpPr>
              <p:cNvPr id="194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18.47 %</a:t>
                </a: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2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11939" y="4162021"/>
            <a:ext cx="6004370" cy="585000"/>
            <a:chOff x="-69426" y="426544"/>
            <a:chExt cx="6110704" cy="585000"/>
          </a:xfrm>
        </p:grpSpPr>
        <p:sp>
          <p:nvSpPr>
            <p:cNvPr id="247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96184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</a:p>
          </p:txBody>
        </p:sp>
        <p:sp>
          <p:nvSpPr>
            <p:cNvPr id="248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08.19 %</a:t>
              </a:r>
            </a:p>
          </p:txBody>
        </p:sp>
        <p:grpSp>
          <p:nvGrpSpPr>
            <p:cNvPr id="252" name="Grupo 251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1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62" name="Grupo 261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08784" y="5358942"/>
            <a:ext cx="6000394" cy="585000"/>
            <a:chOff x="-8812" y="2403994"/>
            <a:chExt cx="5946601" cy="585000"/>
          </a:xfrm>
        </p:grpSpPr>
        <p:sp>
          <p:nvSpPr>
            <p:cNvPr id="263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Desarrollo Económico y Turístico</a:t>
              </a:r>
            </a:p>
          </p:txBody>
        </p:sp>
        <p:sp>
          <p:nvSpPr>
            <p:cNvPr id="264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03.54  %</a:t>
              </a:r>
            </a:p>
          </p:txBody>
        </p:sp>
        <p:grpSp>
          <p:nvGrpSpPr>
            <p:cNvPr id="265" name="Grupo 264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66" name="Elipse 265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7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8" name="Grupo 267"/>
          <p:cNvGrpSpPr/>
          <p:nvPr/>
        </p:nvGrpSpPr>
        <p:grpSpPr>
          <a:xfrm>
            <a:off x="108784" y="6558860"/>
            <a:ext cx="5984273" cy="585000"/>
            <a:chOff x="106574" y="5523316"/>
            <a:chExt cx="5900524" cy="585000"/>
          </a:xfrm>
        </p:grpSpPr>
        <p:sp>
          <p:nvSpPr>
            <p:cNvPr id="269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01.17 %</a:t>
              </a:r>
            </a:p>
          </p:txBody>
        </p:sp>
        <p:sp>
          <p:nvSpPr>
            <p:cNvPr id="270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100" b="1" dirty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</a:p>
          </p:txBody>
        </p:sp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72" name="Elipse 271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73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1" name="Grupo 280"/>
          <p:cNvGrpSpPr/>
          <p:nvPr/>
        </p:nvGrpSpPr>
        <p:grpSpPr>
          <a:xfrm>
            <a:off x="108784" y="5959040"/>
            <a:ext cx="5984866" cy="585000"/>
            <a:chOff x="100234" y="5470018"/>
            <a:chExt cx="5901117" cy="585000"/>
          </a:xfrm>
        </p:grpSpPr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284" name="Grupo 283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286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	</a:t>
                  </a:r>
                  <a:r>
                    <a:rPr lang="es-MX" sz="1200" b="1" dirty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y Preservación Ambiental</a:t>
                  </a:r>
                </a:p>
              </p:txBody>
            </p:sp>
            <p:sp>
              <p:nvSpPr>
                <p:cNvPr id="287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01.29 %</a:t>
                  </a:r>
                </a:p>
              </p:txBody>
            </p:sp>
          </p:grpSp>
          <p:sp>
            <p:nvSpPr>
              <p:cNvPr id="285" name="Elipse 284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283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8" name="Grupo 287"/>
          <p:cNvGrpSpPr/>
          <p:nvPr/>
        </p:nvGrpSpPr>
        <p:grpSpPr>
          <a:xfrm>
            <a:off x="6371167" y="1272880"/>
            <a:ext cx="5696646" cy="5913804"/>
            <a:chOff x="6618930" y="1027977"/>
            <a:chExt cx="5696646" cy="5913804"/>
          </a:xfrm>
        </p:grpSpPr>
        <p:grpSp>
          <p:nvGrpSpPr>
            <p:cNvPr id="289" name="Grupo 288"/>
            <p:cNvGrpSpPr/>
            <p:nvPr/>
          </p:nvGrpSpPr>
          <p:grpSpPr>
            <a:xfrm>
              <a:off x="6618930" y="1601805"/>
              <a:ext cx="5696646" cy="5339976"/>
              <a:chOff x="6537376" y="1653450"/>
              <a:chExt cx="5696646" cy="5339976"/>
            </a:xfrm>
          </p:grpSpPr>
          <p:grpSp>
            <p:nvGrpSpPr>
              <p:cNvPr id="291" name="Grupo 290"/>
              <p:cNvGrpSpPr/>
              <p:nvPr/>
            </p:nvGrpSpPr>
            <p:grpSpPr>
              <a:xfrm>
                <a:off x="6537376" y="1653450"/>
                <a:ext cx="5696646" cy="5339976"/>
                <a:chOff x="6069504" y="935528"/>
                <a:chExt cx="5380803" cy="5090743"/>
              </a:xfrm>
            </p:grpSpPr>
            <p:grpSp>
              <p:nvGrpSpPr>
                <p:cNvPr id="297" name="Grupo 296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3" cy="5090743"/>
                  <a:chOff x="4689665" y="1502767"/>
                  <a:chExt cx="5380803" cy="5090743"/>
                </a:xfrm>
              </p:grpSpPr>
              <p:graphicFrame>
                <p:nvGraphicFramePr>
                  <p:cNvPr id="302" name="Gráfico 301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87422232"/>
                      </p:ext>
                    </p:extLst>
                  </p:nvPr>
                </p:nvGraphicFramePr>
                <p:xfrm>
                  <a:off x="4726588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303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4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305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98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062865" y="1848679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9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254104" y="532246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0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445067" y="2333653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1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048648" y="1510324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2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976718" y="5341886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0386525">
                <a:off x="6952181" y="5120816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13282" y="1845796"/>
                <a:ext cx="427756" cy="429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98314" y="6277089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714963" y="2159652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0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63291" y="1027977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" name="Conector recto 3"/>
          <p:cNvCxnSpPr>
            <a:cxnSpLocks/>
          </p:cNvCxnSpPr>
          <p:nvPr/>
        </p:nvCxnSpPr>
        <p:spPr>
          <a:xfrm>
            <a:off x="6852371" y="2600549"/>
            <a:ext cx="411480" cy="308957"/>
          </a:xfrm>
          <a:prstGeom prst="line">
            <a:avLst/>
          </a:prstGeom>
          <a:ln w="38100">
            <a:solidFill>
              <a:srgbClr val="FF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ctor recto 305"/>
          <p:cNvCxnSpPr>
            <a:stCxn id="290" idx="2"/>
          </p:cNvCxnSpPr>
          <p:nvPr/>
        </p:nvCxnSpPr>
        <p:spPr>
          <a:xfrm flipH="1">
            <a:off x="8925689" y="1703804"/>
            <a:ext cx="8808" cy="566889"/>
          </a:xfrm>
          <a:prstGeom prst="line">
            <a:avLst/>
          </a:prstGeom>
          <a:ln w="38100">
            <a:solidFill>
              <a:srgbClr val="84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1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6853</TotalTime>
  <Words>223</Words>
  <Application>Microsoft Office PowerPoint</Application>
  <PresentationFormat>Doble carta (432 x 279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All data Safe Mexico</cp:lastModifiedBy>
  <cp:revision>73</cp:revision>
  <cp:lastPrinted>2023-04-13T23:54:54Z</cp:lastPrinted>
  <dcterms:created xsi:type="dcterms:W3CDTF">2023-01-20T16:10:54Z</dcterms:created>
  <dcterms:modified xsi:type="dcterms:W3CDTF">2025-02-07T21:23:49Z</dcterms:modified>
</cp:coreProperties>
</file>